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131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884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461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097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726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0149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529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266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146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79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725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29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31574-9391-4FAC-83DB-BBC9314BF02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C3AC6-46EB-4E67-A80F-D25D5FDBA4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911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r.daszkalovics@t-online.h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Vállalkozás Pro és Contra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megfelelő vállalkozási forma kiválasztása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5546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Miért Pro és Contra?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Pro – hát ezért vannak itt!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értéktöbbletet hoznak létre egy új 	vállalkozás indításával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több értéket (új terméket, új technológiát)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többletértéket (=profitot)</a:t>
            </a:r>
          </a:p>
          <a:p>
            <a:r>
              <a:rPr lang="hu-HU" dirty="0" smtClean="0"/>
              <a:t>Contra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komoly belső és külső okok kellenek az 	ellenjavallathoz…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608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Döntéshelyzet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Dönteni </a:t>
            </a:r>
            <a:r>
              <a:rPr lang="hu-HU" dirty="0" smtClean="0"/>
              <a:t>kell:</a:t>
            </a:r>
            <a:endParaRPr lang="hu-HU" dirty="0"/>
          </a:p>
          <a:p>
            <a:pPr lvl="0"/>
            <a:r>
              <a:rPr lang="hu-HU" dirty="0"/>
              <a:t>Egyedül, vagy </a:t>
            </a:r>
            <a:r>
              <a:rPr lang="hu-HU" dirty="0" smtClean="0"/>
              <a:t>társakkal?</a:t>
            </a:r>
            <a:endParaRPr lang="hu-HU" dirty="0"/>
          </a:p>
          <a:p>
            <a:pPr lvl="0"/>
            <a:r>
              <a:rPr lang="hu-HU" dirty="0"/>
              <a:t>Mekkora induló tőkét tud biztosítani </a:t>
            </a:r>
            <a:r>
              <a:rPr lang="hu-HU" dirty="0" smtClean="0"/>
              <a:t>vállalkozásához? </a:t>
            </a:r>
            <a:r>
              <a:rPr lang="hu-HU" dirty="0"/>
              <a:t>Saját tőke áll-e rendelkezésére, vagy külső forrást kell bevonnia (bankhitel, családi kölcsön)</a:t>
            </a:r>
          </a:p>
          <a:p>
            <a:pPr lvl="0"/>
            <a:r>
              <a:rPr lang="hu-HU" dirty="0"/>
              <a:t>Mekkora kockázatot hajlandó vállalni? Vagyis meri-e magánvagyonát is kockáztatni, vagy korlátozni kívánja a felelősségét?</a:t>
            </a:r>
          </a:p>
          <a:p>
            <a:pPr lvl="0"/>
            <a:r>
              <a:rPr lang="hu-HU" dirty="0"/>
              <a:t>Mekkora működési és döntési önállóságra törekszik? Egyedül kívánja-e a döntéseit meghozni, vagy közös döntéshozatalra törekszik?</a:t>
            </a:r>
          </a:p>
          <a:p>
            <a:pPr lvl="0"/>
            <a:r>
              <a:rPr lang="hu-HU" dirty="0"/>
              <a:t>Mit vár a vállalkozástól? Jövedelmet és megélhetést természetesen, de mindemellett munkahelyet is szeretne-e teremteni, vagyis alkalmazottakra is szükség lesz-e?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048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Vállalkozások csoportosítása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hu-HU" dirty="0"/>
              <a:t>Vállalkozási forma szerint: Egyéni vállalkozás – társas vállalkozás</a:t>
            </a:r>
          </a:p>
          <a:p>
            <a:r>
              <a:rPr lang="hu-HU" dirty="0"/>
              <a:t>Jogi jellegük </a:t>
            </a:r>
            <a:r>
              <a:rPr lang="hu-HU" dirty="0" smtClean="0"/>
              <a:t>szerint: jogi személy – jogi személyiség nélküli</a:t>
            </a:r>
          </a:p>
          <a:p>
            <a:r>
              <a:rPr lang="hu-HU" dirty="0"/>
              <a:t>minimális tőkeigény </a:t>
            </a:r>
            <a:r>
              <a:rPr lang="hu-HU" dirty="0" smtClean="0"/>
              <a:t>szerint: </a:t>
            </a:r>
            <a:r>
              <a:rPr lang="hu-HU" dirty="0" smtClean="0"/>
              <a:t>nincs – van</a:t>
            </a:r>
          </a:p>
          <a:p>
            <a:pPr lvl="0"/>
            <a:r>
              <a:rPr lang="hu-HU" dirty="0"/>
              <a:t>Felelősség szempontjából</a:t>
            </a:r>
            <a:r>
              <a:rPr lang="hu-HU" dirty="0" smtClean="0"/>
              <a:t>: magánvagyonnal – korlátozottan</a:t>
            </a:r>
          </a:p>
          <a:p>
            <a:pPr lvl="0"/>
            <a:r>
              <a:rPr lang="hu-HU" dirty="0"/>
              <a:t>a tagok létszámát </a:t>
            </a:r>
            <a:r>
              <a:rPr lang="hu-HU" dirty="0" smtClean="0"/>
              <a:t>tekintve: egyedül – társakkal</a:t>
            </a:r>
          </a:p>
          <a:p>
            <a:pPr lvl="0"/>
            <a:r>
              <a:rPr lang="hu-HU" dirty="0"/>
              <a:t>Céljukat </a:t>
            </a:r>
            <a:r>
              <a:rPr lang="hu-HU" dirty="0" smtClean="0"/>
              <a:t>tekintve: üzletszerű közös gazdasági tevékenység: </a:t>
            </a:r>
            <a:r>
              <a:rPr lang="hu-HU" dirty="0" smtClean="0"/>
              <a:t>személyegyesülés </a:t>
            </a:r>
            <a:r>
              <a:rPr lang="hu-HU" dirty="0" smtClean="0"/>
              <a:t>– tőkeegyesülés</a:t>
            </a:r>
          </a:p>
          <a:p>
            <a:pPr lvl="0"/>
            <a:r>
              <a:rPr lang="hu-HU" dirty="0"/>
              <a:t>Üzletvezetését és képviseleti jogokat </a:t>
            </a:r>
            <a:r>
              <a:rPr lang="hu-HU" dirty="0" smtClean="0"/>
              <a:t>tekintve</a:t>
            </a:r>
          </a:p>
          <a:p>
            <a:pPr lvl="0"/>
            <a:r>
              <a:rPr lang="hu-HU" dirty="0"/>
              <a:t>a bevitt vagyon kivonásának lehetőségét tekintve</a:t>
            </a:r>
            <a:endParaRPr lang="hu-HU" dirty="0" smtClean="0"/>
          </a:p>
          <a:p>
            <a:pPr lvl="0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00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	Előnyök    	 Hátrányok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583514"/>
              </p:ext>
            </p:extLst>
          </p:nvPr>
        </p:nvGraphicFramePr>
        <p:xfrm>
          <a:off x="611560" y="1484783"/>
          <a:ext cx="8136905" cy="5847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954"/>
                <a:gridCol w="3336028"/>
                <a:gridCol w="3081923"/>
              </a:tblGrid>
              <a:tr h="1167499">
                <a:tc>
                  <a:txBody>
                    <a:bodyPr/>
                    <a:lstStyle/>
                    <a:p>
                      <a:r>
                        <a:rPr lang="hu-HU" dirty="0" smtClean="0"/>
                        <a:t>Egyéni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vállalkozás</a:t>
                      </a:r>
                      <a:endParaRPr lang="hu-H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nincs cégalapítási költség, nincs szükség ügyvédi közreműködésre, induló költségek alacsonyabbak</a:t>
                      </a:r>
                    </a:p>
                    <a:p>
                      <a:pPr lvl="0"/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Belekóstolhat a vállalkozói létbe </a:t>
                      </a:r>
                    </a:p>
                    <a:p>
                      <a:pPr lvl="0"/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szüneteltethető 5 évig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Teljes vagyoni felelősség</a:t>
                      </a:r>
                    </a:p>
                    <a:p>
                      <a:r>
                        <a:rPr lang="hu-HU" dirty="0" smtClean="0"/>
                        <a:t>Adózási hátrány, szja</a:t>
                      </a:r>
                      <a:endParaRPr lang="hu-HU" dirty="0"/>
                    </a:p>
                  </a:txBody>
                  <a:tcPr/>
                </a:tc>
              </a:tr>
              <a:tr h="1183714">
                <a:tc>
                  <a:txBody>
                    <a:bodyPr/>
                    <a:lstStyle/>
                    <a:p>
                      <a:r>
                        <a:rPr lang="hu-HU" dirty="0" smtClean="0"/>
                        <a:t>Betéti társaság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Nincs tőkeminimum</a:t>
                      </a:r>
                    </a:p>
                    <a:p>
                      <a:r>
                        <a:rPr lang="hu-HU" dirty="0" smtClean="0"/>
                        <a:t>Olcsó könyvelés</a:t>
                      </a:r>
                    </a:p>
                    <a:p>
                      <a:r>
                        <a:rPr lang="hu-HU" dirty="0" smtClean="0"/>
                        <a:t>Nem</a:t>
                      </a:r>
                      <a:r>
                        <a:rPr lang="hu-HU" baseline="0" dirty="0" smtClean="0"/>
                        <a:t> ismerek több előnyt…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Súlytalan</a:t>
                      </a:r>
                    </a:p>
                    <a:p>
                      <a:r>
                        <a:rPr lang="hu-HU" dirty="0" smtClean="0"/>
                        <a:t>Beltag</a:t>
                      </a:r>
                      <a:r>
                        <a:rPr lang="hu-HU" baseline="0" dirty="0" smtClean="0"/>
                        <a:t> t</a:t>
                      </a:r>
                      <a:r>
                        <a:rPr lang="hu-HU" dirty="0" smtClean="0"/>
                        <a:t>eljes vagyoni</a:t>
                      </a:r>
                      <a:r>
                        <a:rPr lang="hu-HU" baseline="0" dirty="0" smtClean="0"/>
                        <a:t> felelőssége</a:t>
                      </a:r>
                    </a:p>
                    <a:p>
                      <a:r>
                        <a:rPr lang="hu-HU" baseline="0" dirty="0" smtClean="0"/>
                        <a:t>Nem lehet egyedül</a:t>
                      </a:r>
                      <a:endParaRPr lang="hu-HU" dirty="0"/>
                    </a:p>
                  </a:txBody>
                  <a:tcPr/>
                </a:tc>
              </a:tr>
              <a:tr h="1183714">
                <a:tc>
                  <a:txBody>
                    <a:bodyPr/>
                    <a:lstStyle/>
                    <a:p>
                      <a:r>
                        <a:rPr lang="hu-HU" dirty="0" smtClean="0"/>
                        <a:t>Kft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felelősség korlátolt (=korlátozott)</a:t>
                      </a:r>
                    </a:p>
                    <a:p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Alacsony tőkeminimum 2014.</a:t>
                      </a:r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márc.15-ig</a:t>
                      </a:r>
                    </a:p>
                    <a:p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Szerződésmintával alapítható </a:t>
                      </a:r>
                    </a:p>
                    <a:p>
                      <a:r>
                        <a:rPr lang="hu-H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Lehet egyszemélyes is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Egyszemélyes </a:t>
                      </a:r>
                      <a:r>
                        <a:rPr lang="hu-HU" dirty="0" err="1" smtClean="0"/>
                        <a:t>kft.nél</a:t>
                      </a:r>
                      <a:r>
                        <a:rPr lang="hu-HU" dirty="0" smtClean="0"/>
                        <a:t> drágább az alapítás, ha az alapító egyúttal alkalmazott is akar lenni (van rá jogtechnikai megoldás)</a:t>
                      </a:r>
                      <a:endParaRPr lang="hu-HU" dirty="0"/>
                    </a:p>
                  </a:txBody>
                  <a:tcPr/>
                </a:tc>
              </a:tr>
              <a:tr h="1183714">
                <a:tc>
                  <a:txBody>
                    <a:bodyPr/>
                    <a:lstStyle/>
                    <a:p>
                      <a:r>
                        <a:rPr lang="hu-HU" dirty="0" smtClean="0"/>
                        <a:t>Rt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nagyobb a </a:t>
                      </a:r>
                      <a:r>
                        <a:rPr lang="hu-H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presztizsértéke</a:t>
                      </a:r>
                      <a:endParaRPr lang="hu-H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tőzsdére vihető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Drágább (alapítás,</a:t>
                      </a:r>
                      <a:r>
                        <a:rPr lang="hu-HU" baseline="0" dirty="0" smtClean="0"/>
                        <a:t> működtetés, részvények nyilvántartása)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81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Döntés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b="1" dirty="0"/>
              <a:t>Ki válassza </a:t>
            </a:r>
            <a:r>
              <a:rPr lang="hu-HU" b="1" dirty="0" smtClean="0"/>
              <a:t>az </a:t>
            </a:r>
            <a:r>
              <a:rPr lang="hu-HU" b="1" dirty="0"/>
              <a:t>egyéni </a:t>
            </a:r>
            <a:r>
              <a:rPr lang="hu-HU" b="1" dirty="0" smtClean="0"/>
              <a:t>vállalkozást?</a:t>
            </a:r>
          </a:p>
          <a:p>
            <a:pPr>
              <a:buFontTx/>
              <a:buChar char="-"/>
            </a:pPr>
            <a:r>
              <a:rPr lang="hu-HU" dirty="0" smtClean="0"/>
              <a:t>Aki </a:t>
            </a:r>
            <a:r>
              <a:rPr lang="hu-HU" dirty="0"/>
              <a:t>egyedül, önállóan szeret dolgozni, döntéseket meghozni, </a:t>
            </a:r>
            <a:endParaRPr lang="hu-HU" dirty="0" smtClean="0"/>
          </a:p>
          <a:p>
            <a:pPr>
              <a:buFontTx/>
              <a:buChar char="-"/>
            </a:pPr>
            <a:r>
              <a:rPr lang="hu-HU" dirty="0" smtClean="0"/>
              <a:t>nincs </a:t>
            </a:r>
            <a:r>
              <a:rPr lang="hu-HU" dirty="0"/>
              <a:t>elegendő induló tőkéje, ámde hajlandó kockázatot </a:t>
            </a:r>
            <a:r>
              <a:rPr lang="hu-HU" dirty="0" smtClean="0"/>
              <a:t>és vagyoni felelősséget vállalni</a:t>
            </a:r>
          </a:p>
          <a:p>
            <a:r>
              <a:rPr lang="hu-HU" b="1" dirty="0" smtClean="0"/>
              <a:t>Ki válassza a társas vállalkozási formát?</a:t>
            </a:r>
          </a:p>
          <a:p>
            <a:pPr>
              <a:buFontTx/>
              <a:buChar char="-"/>
            </a:pPr>
            <a:r>
              <a:rPr lang="hu-HU" dirty="0" smtClean="0"/>
              <a:t>Aki </a:t>
            </a:r>
            <a:r>
              <a:rPr lang="hu-HU" dirty="0"/>
              <a:t>inkább társaival közösen, elegendő saját, vagy </a:t>
            </a:r>
            <a:r>
              <a:rPr lang="hu-HU" dirty="0" smtClean="0"/>
              <a:t>idegen </a:t>
            </a:r>
            <a:r>
              <a:rPr lang="hu-HU" dirty="0"/>
              <a:t>tőkével, korlátolt felelősséggel kíván fellépni a </a:t>
            </a:r>
            <a:r>
              <a:rPr lang="hu-HU" dirty="0" smtClean="0"/>
              <a:t>piacon.</a:t>
            </a:r>
          </a:p>
          <a:p>
            <a:pPr>
              <a:buFontTx/>
              <a:buChar char="-"/>
            </a:pPr>
            <a:r>
              <a:rPr lang="hu-HU" dirty="0" smtClean="0"/>
              <a:t>Aki </a:t>
            </a:r>
            <a:r>
              <a:rPr lang="hu-HU" dirty="0"/>
              <a:t>kockázatkerülőbb, annak legjobb választás egy olyan társas vállalkozási forma, ahol felelőssége korlátozható: betéti társaság kültagjaként, vagy egy kft. tagjaként, illetve egy részvénytársaság részvényeseként teljesíthetők ezek az elvárások.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868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Vállalkozás az EU-ban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minden vállalkozás, amit magyar állampolgár indít Magyarországon, az uniós vállalkozásnak minősül.</a:t>
            </a:r>
          </a:p>
          <a:p>
            <a:r>
              <a:rPr lang="hu-HU" dirty="0" smtClean="0"/>
              <a:t>Ha pl. Ausztriában egyéni vállalkozást indít, jogállása </a:t>
            </a:r>
            <a:r>
              <a:rPr lang="hu-HU" dirty="0"/>
              <a:t>azonos egy osztrák </a:t>
            </a:r>
            <a:r>
              <a:rPr lang="hu-HU" dirty="0" smtClean="0"/>
              <a:t>állampolgárral</a:t>
            </a:r>
          </a:p>
          <a:p>
            <a:r>
              <a:rPr lang="hu-HU" dirty="0" smtClean="0"/>
              <a:t>Cégalapításra is a tagállami szabályok vonatkoznak</a:t>
            </a:r>
          </a:p>
          <a:p>
            <a:r>
              <a:rPr lang="hu-HU" dirty="0" smtClean="0"/>
              <a:t>a </a:t>
            </a:r>
            <a:r>
              <a:rPr lang="hu-HU" dirty="0"/>
              <a:t>Szolgáltatási Irányelv, vagyis a 2006/123/EK (2009. december 12.) európai parlamenti és tanácsi Irányelv a belső piaci </a:t>
            </a:r>
            <a:r>
              <a:rPr lang="hu-HU" dirty="0" smtClean="0"/>
              <a:t>szolgáltatásokról koordinálja azokat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060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Köszönöm a figyelmüket.</a:t>
            </a:r>
          </a:p>
          <a:p>
            <a:r>
              <a:rPr lang="hu-HU" dirty="0" smtClean="0"/>
              <a:t>Budapest, 2013. június 22.</a:t>
            </a:r>
          </a:p>
          <a:p>
            <a:r>
              <a:rPr lang="hu-HU" dirty="0" err="1" smtClean="0"/>
              <a:t>Dr.Daszkalovics</a:t>
            </a:r>
            <a:r>
              <a:rPr lang="hu-HU" dirty="0" smtClean="0"/>
              <a:t> Katalin</a:t>
            </a:r>
          </a:p>
          <a:p>
            <a:r>
              <a:rPr lang="hu-HU" smtClean="0"/>
              <a:t>ügyvéd</a:t>
            </a:r>
            <a:endParaRPr lang="hu-HU" dirty="0" smtClean="0"/>
          </a:p>
          <a:p>
            <a:r>
              <a:rPr lang="hu-HU" dirty="0" smtClean="0"/>
              <a:t>1054 Budapest, Szemere utca 21.</a:t>
            </a:r>
          </a:p>
          <a:p>
            <a:r>
              <a:rPr lang="hu-HU" dirty="0" err="1" smtClean="0">
                <a:hlinkClick r:id="rId2"/>
              </a:rPr>
              <a:t>dr.daszkalovics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t-online.hu</a:t>
            </a:r>
            <a:endParaRPr lang="hu-HU" dirty="0" smtClean="0"/>
          </a:p>
          <a:p>
            <a:r>
              <a:rPr lang="hu-HU" dirty="0" err="1" smtClean="0"/>
              <a:t>www.daszkalovics.hu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76238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Diavetítés a képernyőre (4:3 oldalarány)</PresentationFormat>
  <Paragraphs>68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Vállalkozás Pro és Contra</vt:lpstr>
      <vt:lpstr>Miért Pro és Contra?</vt:lpstr>
      <vt:lpstr>Döntéshelyzet</vt:lpstr>
      <vt:lpstr>Vállalkozások csoportosítása</vt:lpstr>
      <vt:lpstr>  Előnyök      Hátrányok</vt:lpstr>
      <vt:lpstr>Döntés</vt:lpstr>
      <vt:lpstr>Vállalkozás az EU-ban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2013-06-26T12:55:47Z</dcterms:created>
  <dcterms:modified xsi:type="dcterms:W3CDTF">2013-06-26T13:09:57Z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